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7"/>
  </p:notesMasterIdLst>
  <p:sldIdLst>
    <p:sldId id="256"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80" r:id="rId23"/>
    <p:sldId id="381" r:id="rId24"/>
    <p:sldId id="382" r:id="rId25"/>
    <p:sldId id="383" r:id="rId26"/>
    <p:sldId id="384"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2" r:id="rId52"/>
    <p:sldId id="411" r:id="rId53"/>
    <p:sldId id="310" r:id="rId54"/>
    <p:sldId id="312" r:id="rId55"/>
    <p:sldId id="36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1" autoAdjust="0"/>
    <p:restoredTop sz="59519" autoAdjust="0"/>
  </p:normalViewPr>
  <p:slideViewPr>
    <p:cSldViewPr>
      <p:cViewPr>
        <p:scale>
          <a:sx n="70" d="100"/>
          <a:sy n="70" d="100"/>
        </p:scale>
        <p:origin x="-1824"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tableStyles" Target="tableStyles.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commentAuthors" Target="commentAuthor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en.wikipedia.org/wiki/Stakeholder_(corporat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2583661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13</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14</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19</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20</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24</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25</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a:t>
            </a:fld>
            <a:endParaRPr lang="en-US" dirty="0"/>
          </a:p>
        </p:txBody>
      </p:sp>
    </p:spTree>
    <p:extLst>
      <p:ext uri="{BB962C8B-B14F-4D97-AF65-F5344CB8AC3E}">
        <p14:creationId xmlns:p14="http://schemas.microsoft.com/office/powerpoint/2010/main" val="1172333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29</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31</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35</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36</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CALMS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4005519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42</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45</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46</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6</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7</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8</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9</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about true business agility, the entire development-to-operations </a:t>
            </a:r>
          </a:p>
          <a:p>
            <a:r>
              <a:rPr lang="en-US" dirty="0" smtClean="0"/>
              <a:t>lifecycle should be treated as a one single end-to-end unified process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10</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50" Type="http://schemas.openxmlformats.org/officeDocument/2006/relationships/image" Target="../media/image60.png"/><Relationship Id="rId51" Type="http://schemas.openxmlformats.org/officeDocument/2006/relationships/image" Target="../media/image61.png"/><Relationship Id="rId52" Type="http://schemas.openxmlformats.org/officeDocument/2006/relationships/image" Target="../media/image62.png"/><Relationship Id="rId53" Type="http://schemas.openxmlformats.org/officeDocument/2006/relationships/image" Target="../media/image63.png"/><Relationship Id="rId54" Type="http://schemas.openxmlformats.org/officeDocument/2006/relationships/image" Target="../media/image64.png"/><Relationship Id="rId55" Type="http://schemas.openxmlformats.org/officeDocument/2006/relationships/image" Target="../media/image65.png"/><Relationship Id="rId40" Type="http://schemas.openxmlformats.org/officeDocument/2006/relationships/image" Target="../media/image50.png"/><Relationship Id="rId41" Type="http://schemas.openxmlformats.org/officeDocument/2006/relationships/image" Target="../media/image51.png"/><Relationship Id="rId42" Type="http://schemas.openxmlformats.org/officeDocument/2006/relationships/image" Target="../media/image52.png"/><Relationship Id="rId43" Type="http://schemas.openxmlformats.org/officeDocument/2006/relationships/image" Target="../media/image53.png"/><Relationship Id="rId44" Type="http://schemas.openxmlformats.org/officeDocument/2006/relationships/image" Target="../media/image54.png"/><Relationship Id="rId45" Type="http://schemas.openxmlformats.org/officeDocument/2006/relationships/image" Target="../media/image55.png"/><Relationship Id="rId46" Type="http://schemas.openxmlformats.org/officeDocument/2006/relationships/image" Target="../media/image56.png"/><Relationship Id="rId47" Type="http://schemas.openxmlformats.org/officeDocument/2006/relationships/image" Target="../media/image57.png"/><Relationship Id="rId48" Type="http://schemas.openxmlformats.org/officeDocument/2006/relationships/image" Target="../media/image58.png"/><Relationship Id="rId49" Type="http://schemas.openxmlformats.org/officeDocument/2006/relationships/image" Target="../media/image59.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37" Type="http://schemas.openxmlformats.org/officeDocument/2006/relationships/image" Target="../media/image47.png"/><Relationship Id="rId38" Type="http://schemas.openxmlformats.org/officeDocument/2006/relationships/image" Target="../media/image48.png"/><Relationship Id="rId39" Type="http://schemas.openxmlformats.org/officeDocument/2006/relationships/image" Target="../media/image4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11</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14</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16</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17</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19</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067" y="1117601"/>
            <a:ext cx="7967133" cy="2482850"/>
          </a:xfrm>
        </p:spPr>
        <p:txBody>
          <a:bodyPr/>
          <a:lstStyle/>
          <a:p>
            <a:r>
              <a:rPr lang="en-US" sz="5400" dirty="0" smtClean="0"/>
              <a:t>DevOps</a:t>
            </a:r>
            <a:r>
              <a:rPr lang="en-US" sz="5400" dirty="0"/>
              <a:t/>
            </a:r>
            <a:br>
              <a:rPr lang="en-US" sz="5400" dirty="0"/>
            </a:br>
            <a:r>
              <a:rPr lang="en-US" dirty="0" smtClean="0">
                <a:solidFill>
                  <a:srgbClr val="F79646"/>
                </a:solidFill>
              </a:rPr>
              <a:t>Tearing Down the Walls</a:t>
            </a:r>
            <a:endParaRPr lang="en-US" dirty="0">
              <a:solidFill>
                <a:srgbClr val="F79646"/>
              </a:solidFill>
            </a:endParaRPr>
          </a:p>
        </p:txBody>
      </p:sp>
      <p:pic>
        <p:nvPicPr>
          <p:cNvPr id="5" name="Picture 4"/>
          <p:cNvPicPr>
            <a:picLocks noChangeAspect="1"/>
          </p:cNvPicPr>
          <p:nvPr/>
        </p:nvPicPr>
        <p:blipFill>
          <a:blip r:embed="rId3"/>
          <a:stretch>
            <a:fillRect/>
          </a:stretch>
        </p:blipFill>
        <p:spPr>
          <a:xfrm>
            <a:off x="1130349" y="2971800"/>
            <a:ext cx="6952233" cy="2861733"/>
          </a:xfrm>
          <a:prstGeom prst="rect">
            <a:avLst/>
          </a:prstGeom>
        </p:spPr>
      </p:pic>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Tree>
    <p:extLst>
      <p:ext uri="{BB962C8B-B14F-4D97-AF65-F5344CB8AC3E}">
        <p14:creationId xmlns:p14="http://schemas.microsoft.com/office/powerpoint/2010/main" val="36095835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20</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29</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6999" y="1288345"/>
            <a:ext cx="6685583" cy="1841500"/>
          </a:xfrm>
          <a:prstGeom prst="rect">
            <a:avLst/>
          </a:prstGeom>
        </p:spPr>
      </p:pic>
      <p:pic>
        <p:nvPicPr>
          <p:cNvPr id="5" name="Picture 4"/>
          <p:cNvPicPr>
            <a:picLocks noChangeAspect="1"/>
          </p:cNvPicPr>
          <p:nvPr/>
        </p:nvPicPr>
        <p:blipFill>
          <a:blip r:embed="rId3"/>
          <a:stretch>
            <a:fillRect/>
          </a:stretch>
        </p:blipFill>
        <p:spPr>
          <a:xfrm>
            <a:off x="1130349" y="3285067"/>
            <a:ext cx="6952233" cy="2861733"/>
          </a:xfrm>
          <a:prstGeom prst="rect">
            <a:avLst/>
          </a:prstGeom>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187887226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30</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32</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2598" y="914400"/>
            <a:ext cx="7104602" cy="5331809"/>
          </a:xfrm>
          <a:prstGeom prst="rect">
            <a:avLst/>
          </a:prstGeom>
        </p:spPr>
      </p:pic>
      <p:sp>
        <p:nvSpPr>
          <p:cNvPr id="3" name="Oval 2"/>
          <p:cNvSpPr/>
          <p:nvPr/>
        </p:nvSpPr>
        <p:spPr>
          <a:xfrm>
            <a:off x="3733800" y="4116842"/>
            <a:ext cx="1804509" cy="9123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lean</a:t>
            </a:r>
            <a:endParaRPr lang="en-US" sz="2000" b="1" dirty="0">
              <a:solidFill>
                <a:schemeClr val="tx1"/>
              </a:solidFill>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
        <p:nvSpPr>
          <p:cNvPr id="6" name="Title 1"/>
          <p:cNvSpPr>
            <a:spLocks noGrp="1"/>
          </p:cNvSpPr>
          <p:nvPr>
            <p:ph type="title"/>
          </p:nvPr>
        </p:nvSpPr>
        <p:spPr>
          <a:xfrm>
            <a:off x="457200" y="0"/>
            <a:ext cx="8229600" cy="646331"/>
          </a:xfrm>
        </p:spPr>
        <p:txBody>
          <a:bodyPr>
            <a:normAutofit/>
          </a:bodyPr>
          <a:lstStyle/>
          <a:p>
            <a:r>
              <a:rPr lang="en-US" dirty="0" smtClean="0"/>
              <a:t>CALMS Model</a:t>
            </a:r>
            <a:endParaRPr lang="en-US" dirty="0"/>
          </a:p>
        </p:txBody>
      </p:sp>
    </p:spTree>
    <p:extLst>
      <p:ext uri="{BB962C8B-B14F-4D97-AF65-F5344CB8AC3E}">
        <p14:creationId xmlns:p14="http://schemas.microsoft.com/office/powerpoint/2010/main" val="1635687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a:t>
            </a:r>
            <a:r>
              <a:rPr lang="en-US" sz="2300" dirty="0" smtClean="0"/>
              <a:t>silos</a:t>
            </a:r>
            <a:endParaRPr lang="en-US" sz="2300" dirty="0" smtClean="0"/>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a:t>
            </a:r>
            <a:r>
              <a:rPr lang="en-US" dirty="0" smtClean="0"/>
              <a:t>/freedom</a:t>
            </a:r>
            <a:r>
              <a:rPr lang="en-US" dirty="0" smtClean="0"/>
              <a:t>–take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Way Goals</a:t>
            </a:r>
            <a:endParaRPr lang="en-US" dirty="0"/>
          </a:p>
        </p:txBody>
      </p:sp>
      <p:sp>
        <p:nvSpPr>
          <p:cNvPr id="3" name="Content Placeholder 2"/>
          <p:cNvSpPr>
            <a:spLocks noGrp="1"/>
          </p:cNvSpPr>
          <p:nvPr>
            <p:ph idx="1"/>
          </p:nvPr>
        </p:nvSpPr>
        <p:spPr/>
        <p:txBody>
          <a:bodyPr/>
          <a:lstStyle/>
          <a:p>
            <a:pPr>
              <a:lnSpc>
                <a:spcPct val="120000"/>
              </a:lnSpc>
            </a:pPr>
            <a:r>
              <a:rPr lang="en-US" sz="3200" dirty="0"/>
              <a:t>Ability to anticipate, even define new business needs through visibility in the systems</a:t>
            </a:r>
          </a:p>
          <a:p>
            <a:pPr>
              <a:lnSpc>
                <a:spcPct val="120000"/>
              </a:lnSpc>
            </a:pPr>
            <a:r>
              <a:rPr lang="en-US" sz="3200" dirty="0"/>
              <a:t>Ability to test and optimize new business opportunities in the system while managing risk</a:t>
            </a:r>
          </a:p>
          <a:p>
            <a:pPr>
              <a:lnSpc>
                <a:spcPct val="120000"/>
              </a:lnSpc>
            </a:pPr>
            <a:r>
              <a:rPr lang="en-US" sz="3200" b="1" dirty="0" smtClean="0"/>
              <a:t>Pride and Joy</a:t>
            </a:r>
            <a:endParaRPr lang="en-US" sz="3200" b="1" dirty="0"/>
          </a:p>
          <a:p>
            <a:pPr marL="0" indent="0">
              <a:buNone/>
            </a:pP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3585020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46</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47</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64596"/>
          </a:xfrm>
        </p:spPr>
        <p:txBody>
          <a:bodyPr/>
          <a:lstStyle/>
          <a:p>
            <a:r>
              <a:rPr lang="en-US" dirty="0" smtClean="0"/>
              <a:t>Goals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spTree>
    <p:extLst>
      <p:ext uri="{BB962C8B-B14F-4D97-AF65-F5344CB8AC3E}">
        <p14:creationId xmlns:p14="http://schemas.microsoft.com/office/powerpoint/2010/main" val="36908020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4750</TotalTime>
  <Words>3515</Words>
  <Application>Microsoft Macintosh PowerPoint</Application>
  <PresentationFormat>On-screen Show (4:3)</PresentationFormat>
  <Paragraphs>557</Paragraphs>
  <Slides>47</Slides>
  <Notes>33</Notes>
  <HiddenSlides>0</HiddenSlides>
  <MMClips>0</MMClips>
  <ScaleCrop>false</ScaleCrop>
  <HeadingPairs>
    <vt:vector size="4" baseType="variant">
      <vt:variant>
        <vt:lpstr>Theme</vt:lpstr>
      </vt:variant>
      <vt:variant>
        <vt:i4>5</vt:i4>
      </vt:variant>
      <vt:variant>
        <vt:lpstr>Slide Titles</vt:lpstr>
      </vt:variant>
      <vt:variant>
        <vt:i4>47</vt:i4>
      </vt:variant>
    </vt:vector>
  </HeadingPairs>
  <TitlesOfParts>
    <vt:vector size="52" baseType="lpstr">
      <vt:lpstr>Theme2</vt:lpstr>
      <vt:lpstr>Default Design</vt:lpstr>
      <vt:lpstr>1_Default Design</vt:lpstr>
      <vt:lpstr>2_Default Design</vt:lpstr>
      <vt:lpstr>3_Default Design</vt:lpstr>
      <vt:lpstr>Agile Leadership Forum   Tear Down This Wall! DevOps in Action</vt:lpstr>
      <vt:lpstr>DevOps Tearing Down the Walls</vt:lpstr>
      <vt:lpstr>PowerPoint Presentation</vt:lpstr>
      <vt:lpstr>PowerPoint Presentation</vt:lpstr>
      <vt:lpstr>DevOps is…</vt:lpstr>
      <vt:lpstr>What is DevOps?</vt:lpstr>
      <vt:lpstr>Agile Operations</vt:lpstr>
      <vt:lpstr>Goals</vt:lpstr>
      <vt:lpstr>The “wall” caused by conflicting motivations, processes, and tooling </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CALMS Model</vt:lpstr>
      <vt:lpstr>Create a “High Trust” Culture</vt:lpstr>
      <vt:lpstr>What Does Your Team Look Like?</vt:lpstr>
      <vt:lpstr>3rd Way Goals</vt:lpstr>
      <vt:lpstr>DevOps Myths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Raj Indugula</cp:lastModifiedBy>
  <cp:revision>255</cp:revision>
  <dcterms:created xsi:type="dcterms:W3CDTF">2014-11-18T16:49:24Z</dcterms:created>
  <dcterms:modified xsi:type="dcterms:W3CDTF">2015-05-10T18:32:29Z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